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705" r:id="rId2"/>
  </p:sldMasterIdLst>
  <p:notesMasterIdLst>
    <p:notesMasterId r:id="rId13"/>
  </p:notesMasterIdLst>
  <p:sldIdLst>
    <p:sldId id="358" r:id="rId3"/>
    <p:sldId id="359" r:id="rId4"/>
    <p:sldId id="385" r:id="rId5"/>
    <p:sldId id="380" r:id="rId6"/>
    <p:sldId id="418" r:id="rId7"/>
    <p:sldId id="427" r:id="rId8"/>
    <p:sldId id="423" r:id="rId9"/>
    <p:sldId id="424" r:id="rId10"/>
    <p:sldId id="425" r:id="rId11"/>
    <p:sldId id="42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610102-BAC9-43DC-A77A-4519B40063E8}">
          <p14:sldIdLst>
            <p14:sldId id="358"/>
            <p14:sldId id="359"/>
            <p14:sldId id="385"/>
            <p14:sldId id="380"/>
            <p14:sldId id="418"/>
            <p14:sldId id="427"/>
            <p14:sldId id="423"/>
            <p14:sldId id="424"/>
            <p14:sldId id="425"/>
            <p14:sldId id="4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7F7F7"/>
    <a:srgbClr val="DF6613"/>
    <a:srgbClr val="ED7D31"/>
    <a:srgbClr val="6EB92B"/>
    <a:srgbClr val="AFDEFB"/>
    <a:srgbClr val="9933FF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89781" autoAdjust="0"/>
  </p:normalViewPr>
  <p:slideViewPr>
    <p:cSldViewPr snapToGrid="0">
      <p:cViewPr varScale="1">
        <p:scale>
          <a:sx n="101" d="100"/>
          <a:sy n="101" d="100"/>
        </p:scale>
        <p:origin x="36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F3901-89C9-457B-ABC4-F39398617876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DB2C1-4718-46CD-8CDE-7981CAFB43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384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FDB2C1-4718-46CD-8CDE-7981CAFB43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56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FDB2C1-4718-46CD-8CDE-7981CAFB43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83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9B8CC-5055-47D8-B44E-CB851E82183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62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9B8CC-5055-47D8-B44E-CB851E82183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973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9B8CC-5055-47D8-B44E-CB851E82183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403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9B8CC-5055-47D8-B44E-CB851E82183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86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42432"/>
            <a:ext cx="5623775" cy="183571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408855"/>
            <a:ext cx="5623775" cy="3904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504B68-9D21-494C-A6C7-BA3B4AB8C3E1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29F429-00C1-4AA3-B1A4-5D08292A03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277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5970-75AD-4FF7-991F-38E489E2504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2023-12-27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3180228" y="1761565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5"/>
          </p:nvPr>
        </p:nvSpPr>
        <p:spPr>
          <a:xfrm>
            <a:off x="3180227" y="3273343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0" name="文本占位符 21"/>
          <p:cNvSpPr>
            <a:spLocks noGrp="1"/>
          </p:cNvSpPr>
          <p:nvPr>
            <p:ph type="body" sz="quarter" idx="16"/>
          </p:nvPr>
        </p:nvSpPr>
        <p:spPr>
          <a:xfrm>
            <a:off x="3180227" y="4813883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30606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754421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2972400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838198" y="4190379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838198" y="5408358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7"/>
          </p:nvPr>
        </p:nvSpPr>
        <p:spPr>
          <a:xfrm>
            <a:off x="4773612" y="1754421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1" name="内容占位符 17"/>
          <p:cNvSpPr>
            <a:spLocks noGrp="1"/>
          </p:cNvSpPr>
          <p:nvPr>
            <p:ph sz="quarter" idx="18"/>
          </p:nvPr>
        </p:nvSpPr>
        <p:spPr>
          <a:xfrm>
            <a:off x="4773612" y="2972399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内容占位符 17"/>
          <p:cNvSpPr>
            <a:spLocks noGrp="1"/>
          </p:cNvSpPr>
          <p:nvPr>
            <p:ph sz="quarter" idx="19"/>
          </p:nvPr>
        </p:nvSpPr>
        <p:spPr>
          <a:xfrm>
            <a:off x="4773611" y="4190378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3" name="内容占位符 17"/>
          <p:cNvSpPr>
            <a:spLocks noGrp="1"/>
          </p:cNvSpPr>
          <p:nvPr>
            <p:ph sz="quarter" idx="20"/>
          </p:nvPr>
        </p:nvSpPr>
        <p:spPr>
          <a:xfrm>
            <a:off x="4773611" y="5415820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704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234428" y="4254272"/>
            <a:ext cx="46875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prstClr val="white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THANK</a:t>
            </a:r>
            <a:r>
              <a:rPr lang="zh-CN" altLang="en-US" sz="8000" dirty="0">
                <a:solidFill>
                  <a:prstClr val="white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！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7397518" y="2281010"/>
            <a:ext cx="511082" cy="511082"/>
            <a:chOff x="7088234" y="1317765"/>
            <a:chExt cx="511082" cy="511082"/>
          </a:xfrm>
        </p:grpSpPr>
        <p:sp>
          <p:nvSpPr>
            <p:cNvPr id="9" name="圆角矩形 8"/>
            <p:cNvSpPr/>
            <p:nvPr userDrawn="1"/>
          </p:nvSpPr>
          <p:spPr>
            <a:xfrm rot="18900000">
              <a:off x="7088234" y="1317765"/>
              <a:ext cx="511082" cy="511082"/>
            </a:xfrm>
            <a:prstGeom prst="roundRect">
              <a:avLst/>
            </a:prstGeom>
            <a:solidFill>
              <a:srgbClr val="6EB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053" y="1390784"/>
              <a:ext cx="354351" cy="354351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 userDrawn="1"/>
        </p:nvSpPr>
        <p:spPr>
          <a:xfrm>
            <a:off x="8128581" y="2315311"/>
            <a:ext cx="2544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</a:rPr>
              <a:t>http://www.2Cloud.com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 userDrawn="1"/>
        </p:nvSpPr>
        <p:spPr>
          <a:xfrm rot="18900000">
            <a:off x="7394971" y="3098404"/>
            <a:ext cx="511082" cy="511082"/>
          </a:xfrm>
          <a:prstGeom prst="roundRect">
            <a:avLst/>
          </a:prstGeom>
          <a:solidFill>
            <a:srgbClr val="6EB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372" y="3234789"/>
            <a:ext cx="345788" cy="22110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/>
        </p:nvSpPr>
        <p:spPr>
          <a:xfrm>
            <a:off x="8128581" y="3160675"/>
            <a:ext cx="2355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</a:rPr>
              <a:t>info@yunshan.net.cn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52" y="1905191"/>
            <a:ext cx="2138051" cy="213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4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838199" y="1333500"/>
            <a:ext cx="10515601" cy="4584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A504B68-9D21-494C-A6C7-BA3B4AB8C3E1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29F429-00C1-4AA3-B1A4-5D08292A03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76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34428" y="4254272"/>
            <a:ext cx="51539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THANKS</a:t>
            </a:r>
            <a:r>
              <a:rPr lang="zh-CN" altLang="en-US" sz="80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397518" y="2281010"/>
            <a:ext cx="511082" cy="511082"/>
            <a:chOff x="7088234" y="1317765"/>
            <a:chExt cx="511082" cy="511082"/>
          </a:xfrm>
        </p:grpSpPr>
        <p:sp>
          <p:nvSpPr>
            <p:cNvPr id="9" name="圆角矩形 8"/>
            <p:cNvSpPr/>
            <p:nvPr/>
          </p:nvSpPr>
          <p:spPr>
            <a:xfrm rot="18900000">
              <a:off x="7088234" y="1317765"/>
              <a:ext cx="511082" cy="511082"/>
            </a:xfrm>
            <a:prstGeom prst="roundRect">
              <a:avLst/>
            </a:prstGeom>
            <a:solidFill>
              <a:srgbClr val="6EB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053" y="1390784"/>
              <a:ext cx="354351" cy="354351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8128581" y="2315311"/>
            <a:ext cx="2544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http://www.2Cloud.com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 rot="18900000">
            <a:off x="7394971" y="3098404"/>
            <a:ext cx="511082" cy="511082"/>
          </a:xfrm>
          <a:prstGeom prst="roundRect">
            <a:avLst/>
          </a:prstGeom>
          <a:solidFill>
            <a:srgbClr val="6EB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372" y="3234789"/>
            <a:ext cx="345788" cy="2211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28581" y="3160675"/>
            <a:ext cx="2355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info@yunshan.net.cn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52" y="1905191"/>
            <a:ext cx="2138051" cy="2138051"/>
          </a:xfrm>
          <a:prstGeom prst="rect">
            <a:avLst/>
          </a:prstGeom>
        </p:spPr>
      </p:pic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504B68-9D21-494C-A6C7-BA3B4AB8C3E1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29F429-00C1-4AA3-B1A4-5D08292A03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38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906C-740C-4A06-A045-AC6C2FB0464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754421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2972400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838198" y="4190379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838198" y="5408358"/>
            <a:ext cx="3370729" cy="90123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第一级栏目第一级栏目第一级栏目第一级栏目第一级栏目</a:t>
            </a:r>
            <a:endParaRPr lang="en-US" altLang="zh-CN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7"/>
          </p:nvPr>
        </p:nvSpPr>
        <p:spPr>
          <a:xfrm>
            <a:off x="4773612" y="1754421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1" name="内容占位符 17"/>
          <p:cNvSpPr>
            <a:spLocks noGrp="1"/>
          </p:cNvSpPr>
          <p:nvPr>
            <p:ph sz="quarter" idx="18"/>
          </p:nvPr>
        </p:nvSpPr>
        <p:spPr>
          <a:xfrm>
            <a:off x="4773612" y="2972399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内容占位符 17"/>
          <p:cNvSpPr>
            <a:spLocks noGrp="1"/>
          </p:cNvSpPr>
          <p:nvPr>
            <p:ph sz="quarter" idx="19"/>
          </p:nvPr>
        </p:nvSpPr>
        <p:spPr>
          <a:xfrm>
            <a:off x="4773611" y="4190378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内容占位符 17"/>
          <p:cNvSpPr>
            <a:spLocks noGrp="1"/>
          </p:cNvSpPr>
          <p:nvPr>
            <p:ph sz="quarter" idx="20"/>
          </p:nvPr>
        </p:nvSpPr>
        <p:spPr>
          <a:xfrm>
            <a:off x="4773611" y="5415820"/>
            <a:ext cx="6580187" cy="901234"/>
          </a:xfrm>
          <a:solidFill>
            <a:srgbClr val="6EB92B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0521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42432"/>
            <a:ext cx="5623775" cy="1835710"/>
          </a:xfrm>
        </p:spPr>
        <p:txBody>
          <a:bodyPr anchor="b"/>
          <a:lstStyle>
            <a:lvl1pPr algn="l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408855"/>
            <a:ext cx="5623775" cy="390413"/>
          </a:xfrm>
          <a:solidFill>
            <a:schemeClr val="tx1"/>
          </a:solidFill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5970-75AD-4FF7-991F-38E489E2504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2023-12-27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7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838199" y="1612900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8761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838199" y="1612900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55111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4535394"/>
            <a:ext cx="2989729" cy="1728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内容文字内容文字内容文字内容文字</a:t>
            </a: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</a:t>
            </a:r>
          </a:p>
        </p:txBody>
      </p:sp>
      <p:sp>
        <p:nvSpPr>
          <p:cNvPr id="30" name="文本占位符 21"/>
          <p:cNvSpPr>
            <a:spLocks noGrp="1"/>
          </p:cNvSpPr>
          <p:nvPr>
            <p:ph type="body" sz="quarter" idx="16" hasCustomPrompt="1"/>
          </p:nvPr>
        </p:nvSpPr>
        <p:spPr>
          <a:xfrm>
            <a:off x="4545106" y="4535394"/>
            <a:ext cx="2989729" cy="1728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内容文字内容文字内容文字内容文字</a:t>
            </a: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</a:t>
            </a:r>
          </a:p>
        </p:txBody>
      </p:sp>
      <p:sp>
        <p:nvSpPr>
          <p:cNvPr id="32" name="文本占位符 21"/>
          <p:cNvSpPr>
            <a:spLocks noGrp="1"/>
          </p:cNvSpPr>
          <p:nvPr>
            <p:ph type="body" sz="quarter" idx="17" hasCustomPrompt="1"/>
          </p:nvPr>
        </p:nvSpPr>
        <p:spPr>
          <a:xfrm>
            <a:off x="8099612" y="4535394"/>
            <a:ext cx="2989729" cy="1728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内容文字内容文字内容文字内容文字</a:t>
            </a:r>
            <a:r>
              <a:rPr lang="zh-CN" altLang="en-US" dirty="0"/>
              <a:t>单击此处编辑母版文本样式</a:t>
            </a:r>
            <a:r>
              <a:rPr lang="zh-CN" altLang="en-US" dirty="0">
                <a:solidFill>
                  <a:schemeClr val="bg1"/>
                </a:solidFill>
              </a:rPr>
              <a:t>内容文字内容文字</a:t>
            </a:r>
          </a:p>
        </p:txBody>
      </p:sp>
    </p:spTree>
    <p:extLst>
      <p:ext uri="{BB962C8B-B14F-4D97-AF65-F5344CB8AC3E}">
        <p14:creationId xmlns:p14="http://schemas.microsoft.com/office/powerpoint/2010/main" val="3833771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>
            <a:lvl1pPr>
              <a:defRPr sz="3200" u="none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5970-75AD-4FF7-991F-38E489E2504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2023-12-27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93180" y="6356350"/>
            <a:ext cx="2743200" cy="365125"/>
          </a:xfrm>
        </p:spPr>
        <p:txBody>
          <a:bodyPr/>
          <a:lstStyle/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838199" y="1612900"/>
            <a:ext cx="7167937" cy="914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333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04B68-9D21-494C-A6C7-BA3B4AB8C3E1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029F429-00C1-4AA3-B1A4-5D08292A03E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"/>
          </p:nvPr>
        </p:nvSpPr>
        <p:spPr>
          <a:xfrm>
            <a:off x="838200" y="1571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55560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45970-75AD-4FF7-991F-38E489E2504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2023-12-27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184B8-6788-4893-9CA3-A5D4829E4F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95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1410210" y="971479"/>
            <a:ext cx="7511052" cy="1730778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/>
              <a:t>中小型企业私有云建设方案</a:t>
            </a:r>
            <a:endParaRPr lang="zh-CN" altLang="en-US" sz="2700" dirty="0">
              <a:solidFill>
                <a:srgbClr val="5F9F25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538990" y="2914253"/>
            <a:ext cx="6717906" cy="398498"/>
          </a:xfrm>
        </p:spPr>
        <p:txBody>
          <a:bodyPr lIns="72000" tIns="72000" bIns="72000" anchor="ctr"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dirty="0"/>
              <a:t>兴源网络 </a:t>
            </a:r>
            <a:r>
              <a:rPr lang="en-US" altLang="zh-CN" dirty="0">
                <a:solidFill>
                  <a:srgbClr val="00B050"/>
                </a:solidFill>
              </a:rPr>
              <a:t>https://www.wjxy.net.cn/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361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2"/>
          <p:cNvSpPr>
            <a:spLocks noGrp="1"/>
          </p:cNvSpPr>
          <p:nvPr>
            <p:ph type="title"/>
          </p:nvPr>
        </p:nvSpPr>
        <p:spPr>
          <a:xfrm>
            <a:off x="0" y="347245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联络</a:t>
            </a:r>
            <a:r>
              <a:rPr lang="zh-CN" altLang="en-US" dirty="0">
                <a:solidFill>
                  <a:schemeClr val="bg1"/>
                </a:solidFill>
              </a:rPr>
              <a:t>方式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6B356B3-B25A-4819-BE3D-ADA088C46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121" y="2520840"/>
            <a:ext cx="3820058" cy="223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91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5" name="内容占位符 8"/>
          <p:cNvSpPr txBox="1">
            <a:spLocks/>
          </p:cNvSpPr>
          <p:nvPr/>
        </p:nvSpPr>
        <p:spPr>
          <a:xfrm>
            <a:off x="1802450" y="1435311"/>
            <a:ext cx="5376827" cy="66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horz" lIns="39600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理解</a:t>
            </a:r>
            <a:r>
              <a:rPr lang="zh-CN" altLang="en-US" sz="2400" dirty="0"/>
              <a:t>企业云计算</a:t>
            </a:r>
          </a:p>
        </p:txBody>
      </p:sp>
      <p:sp>
        <p:nvSpPr>
          <p:cNvPr id="12" name="内容占位符 8"/>
          <p:cNvSpPr txBox="1">
            <a:spLocks/>
          </p:cNvSpPr>
          <p:nvPr/>
        </p:nvSpPr>
        <p:spPr>
          <a:xfrm>
            <a:off x="1802449" y="2344907"/>
            <a:ext cx="5376827" cy="66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horz" lIns="39600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产品</a:t>
            </a:r>
            <a:r>
              <a:rPr lang="zh-CN" altLang="en-US" sz="2400" dirty="0"/>
              <a:t>说明</a:t>
            </a:r>
          </a:p>
        </p:txBody>
      </p:sp>
      <p:sp>
        <p:nvSpPr>
          <p:cNvPr id="16" name="内容占位符 8"/>
          <p:cNvSpPr txBox="1">
            <a:spLocks/>
          </p:cNvSpPr>
          <p:nvPr/>
        </p:nvSpPr>
        <p:spPr>
          <a:xfrm>
            <a:off x="1802449" y="3254503"/>
            <a:ext cx="5376827" cy="66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horz" lIns="39600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实施</a:t>
            </a:r>
            <a:r>
              <a:rPr lang="zh-CN" altLang="en-US" sz="2400" dirty="0"/>
              <a:t>平台</a:t>
            </a:r>
          </a:p>
        </p:txBody>
      </p:sp>
      <p:sp>
        <p:nvSpPr>
          <p:cNvPr id="7" name="内容占位符 8"/>
          <p:cNvSpPr txBox="1">
            <a:spLocks/>
          </p:cNvSpPr>
          <p:nvPr/>
        </p:nvSpPr>
        <p:spPr>
          <a:xfrm>
            <a:off x="1802448" y="4234231"/>
            <a:ext cx="5376827" cy="66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horz" lIns="39600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部署</a:t>
            </a:r>
            <a:r>
              <a:rPr lang="zh-CN" altLang="en-US" sz="2400" dirty="0"/>
              <a:t>周期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18FA35FF-DB67-47AD-89A7-D0BF0B67F2BB}"/>
              </a:ext>
            </a:extLst>
          </p:cNvPr>
          <p:cNvSpPr txBox="1">
            <a:spLocks/>
          </p:cNvSpPr>
          <p:nvPr/>
        </p:nvSpPr>
        <p:spPr>
          <a:xfrm>
            <a:off x="1802447" y="5143827"/>
            <a:ext cx="5376827" cy="6636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horz" lIns="39600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rgbClr val="00B050"/>
                </a:solidFill>
              </a:rPr>
              <a:t>费用</a:t>
            </a:r>
            <a:r>
              <a:rPr lang="zh-CN" altLang="en-US" sz="2400" dirty="0"/>
              <a:t>预算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06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855815"/>
            <a:ext cx="12192000" cy="820585"/>
          </a:xfrm>
          <a:solidFill>
            <a:schemeClr val="tx1"/>
          </a:solidFill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zh-CN" altLang="en-US" sz="2800" dirty="0">
                <a:solidFill>
                  <a:srgbClr val="00B050"/>
                </a:solidFill>
              </a:rPr>
              <a:t>理解 </a:t>
            </a:r>
            <a:r>
              <a:rPr lang="zh-CN" altLang="en-US" sz="2800" dirty="0">
                <a:solidFill>
                  <a:schemeClr val="bg1"/>
                </a:solidFill>
              </a:rPr>
              <a:t>企业云计算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0223" y="2278916"/>
            <a:ext cx="1887654" cy="1244115"/>
            <a:chOff x="4061608" y="3662241"/>
            <a:chExt cx="1887654" cy="1244115"/>
          </a:xfrm>
        </p:grpSpPr>
        <p:sp>
          <p:nvSpPr>
            <p:cNvPr id="5" name="矩形 4"/>
            <p:cNvSpPr/>
            <p:nvPr/>
          </p:nvSpPr>
          <p:spPr>
            <a:xfrm>
              <a:off x="4606389" y="3662241"/>
              <a:ext cx="13428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dirty="0">
                  <a:ea typeface="黑体" panose="02010609060101010101" pitchFamily="49" charset="-122"/>
                </a:rPr>
                <a:t>定位</a:t>
              </a:r>
              <a:endParaRPr kumimoji="1" lang="zh-CN" altLang="en-US" sz="1200" dirty="0">
                <a:ea typeface="黑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061608" y="3662984"/>
              <a:ext cx="369989" cy="399367"/>
              <a:chOff x="2696653" y="3513100"/>
              <a:chExt cx="324000" cy="324000"/>
            </a:xfrm>
          </p:grpSpPr>
          <p:cxnSp>
            <p:nvCxnSpPr>
              <p:cNvPr id="10" name="直接箭头连接符 9"/>
              <p:cNvCxnSpPr/>
              <p:nvPr/>
            </p:nvCxnSpPr>
            <p:spPr>
              <a:xfrm>
                <a:off x="2750653" y="3675100"/>
                <a:ext cx="21600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2696653" y="3513100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  <a:scene3d>
                <a:camera prst="orthographicFront"/>
                <a:lightRig rig="threePt" dir="tl"/>
              </a:scene3d>
              <a:sp3d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606389" y="4506246"/>
              <a:ext cx="13428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dirty="0">
                  <a:ea typeface="黑体" panose="02010609060101010101" pitchFamily="49" charset="-122"/>
                </a:rPr>
                <a:t>需求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070281" y="4483599"/>
              <a:ext cx="369989" cy="399367"/>
              <a:chOff x="2696653" y="3532122"/>
              <a:chExt cx="324000" cy="324000"/>
            </a:xfrm>
          </p:grpSpPr>
          <p:cxnSp>
            <p:nvCxnSpPr>
              <p:cNvPr id="13" name="直接箭头连接符 12"/>
              <p:cNvCxnSpPr/>
              <p:nvPr/>
            </p:nvCxnSpPr>
            <p:spPr>
              <a:xfrm>
                <a:off x="2750653" y="3694122"/>
                <a:ext cx="21600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>
                <a:off x="2696653" y="3532122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  <a:scene3d>
                <a:camera prst="orthographicFront"/>
                <a:lightRig rig="threePt" dir="tl"/>
              </a:scene3d>
              <a:sp3d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1863965" y="2149962"/>
            <a:ext cx="9519141" cy="42092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rgbClr val="00B050"/>
                </a:solidFill>
                <a:latin typeface="+mj-ea"/>
                <a:ea typeface="+mj-ea"/>
              </a:rPr>
              <a:t>兴源网络</a:t>
            </a:r>
            <a:r>
              <a:rPr kumimoji="1" lang="zh-CN" altLang="en-US" sz="2000" dirty="0">
                <a:latin typeface="+mj-ea"/>
                <a:ea typeface="+mj-ea"/>
              </a:rPr>
              <a:t>，我们专注服务各行业中的领军企业。</a:t>
            </a:r>
            <a:endParaRPr kumimoji="1" lang="en-US" altLang="zh-CN" sz="2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kumimoji="1" lang="en-US" altLang="zh-CN" sz="2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+mj-ea"/>
                <a:ea typeface="+mj-ea"/>
              </a:rPr>
              <a:t>在从</a:t>
            </a:r>
            <a:r>
              <a:rPr kumimoji="1" lang="en-US" altLang="zh-CN" sz="1400" dirty="0">
                <a:latin typeface="+mj-ea"/>
                <a:ea typeface="+mj-ea"/>
              </a:rPr>
              <a:t>IT</a:t>
            </a:r>
            <a:r>
              <a:rPr kumimoji="1" lang="zh-CN" altLang="en-US" sz="1400" dirty="0">
                <a:latin typeface="+mj-ea"/>
                <a:ea typeface="+mj-ea"/>
              </a:rPr>
              <a:t>时代迈向数据时代过程中，解决硬件资源、数据安全、互联网办公等相关问题，为企业建立自身的安全、高效、稳定的</a:t>
            </a:r>
            <a:r>
              <a:rPr kumimoji="1" lang="en-US" altLang="zh-CN" sz="1400" dirty="0">
                <a:latin typeface="+mj-ea"/>
                <a:ea typeface="+mj-ea"/>
              </a:rPr>
              <a:t>IT</a:t>
            </a:r>
            <a:r>
              <a:rPr kumimoji="1" lang="zh-CN" altLang="en-US" sz="1400" dirty="0">
                <a:latin typeface="+mj-ea"/>
                <a:ea typeface="+mj-ea"/>
              </a:rPr>
              <a:t>环境。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1</a:t>
            </a:r>
            <a:r>
              <a:rPr kumimoji="1" lang="zh-CN" altLang="en-US" sz="1400" dirty="0">
                <a:latin typeface="+mj-ea"/>
                <a:ea typeface="+mj-ea"/>
              </a:rPr>
              <a:t>、</a:t>
            </a:r>
            <a:r>
              <a:rPr kumimoji="1" lang="en-US" altLang="zh-CN" sz="1400" dirty="0">
                <a:latin typeface="+mj-ea"/>
                <a:ea typeface="+mj-ea"/>
              </a:rPr>
              <a:t>SERVER</a:t>
            </a:r>
            <a:r>
              <a:rPr kumimoji="1" lang="zh-CN" altLang="en-US" sz="1400" dirty="0">
                <a:latin typeface="+mj-ea"/>
                <a:ea typeface="+mj-ea"/>
              </a:rPr>
              <a:t> </a:t>
            </a:r>
            <a:r>
              <a:rPr kumimoji="1" lang="en-US" altLang="zh-CN" sz="1400" dirty="0">
                <a:latin typeface="+mj-ea"/>
                <a:ea typeface="+mj-ea"/>
              </a:rPr>
              <a:t>2019</a:t>
            </a:r>
            <a:r>
              <a:rPr kumimoji="1" lang="zh-CN" altLang="en-US" sz="1400" dirty="0">
                <a:latin typeface="+mj-ea"/>
                <a:ea typeface="+mj-ea"/>
              </a:rPr>
              <a:t>域控  用于企业内部电脑的管理和权限分发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2</a:t>
            </a:r>
            <a:r>
              <a:rPr kumimoji="1" lang="zh-CN" altLang="en-US" sz="1400" dirty="0">
                <a:latin typeface="+mj-ea"/>
                <a:ea typeface="+mj-ea"/>
              </a:rPr>
              <a:t>、</a:t>
            </a:r>
            <a:r>
              <a:rPr kumimoji="1" lang="en-US" altLang="zh-CN" sz="1400" dirty="0">
                <a:latin typeface="+mj-ea"/>
                <a:ea typeface="+mj-ea"/>
              </a:rPr>
              <a:t>NAS</a:t>
            </a:r>
            <a:r>
              <a:rPr kumimoji="1" lang="zh-CN" altLang="en-US" sz="1400" dirty="0">
                <a:latin typeface="+mj-ea"/>
                <a:ea typeface="+mj-ea"/>
              </a:rPr>
              <a:t>文件系统          保护企业内部数据的安全，文件时光功能、及公有云备份功能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3</a:t>
            </a:r>
            <a:r>
              <a:rPr kumimoji="1" lang="zh-CN" altLang="en-US" sz="1400" dirty="0">
                <a:latin typeface="+mj-ea"/>
                <a:ea typeface="+mj-ea"/>
              </a:rPr>
              <a:t>、</a:t>
            </a:r>
            <a:r>
              <a:rPr kumimoji="1" lang="en-US" altLang="zh-CN" sz="1400" dirty="0">
                <a:latin typeface="+mj-ea"/>
                <a:ea typeface="+mj-ea"/>
              </a:rPr>
              <a:t>ERP</a:t>
            </a:r>
            <a:r>
              <a:rPr kumimoji="1" lang="zh-CN" altLang="en-US" sz="1400" dirty="0">
                <a:latin typeface="+mj-ea"/>
                <a:ea typeface="+mj-ea"/>
              </a:rPr>
              <a:t>服务器              支持</a:t>
            </a:r>
            <a:r>
              <a:rPr kumimoji="1" lang="en-US" altLang="zh-CN" sz="1400" dirty="0">
                <a:latin typeface="+mj-ea"/>
                <a:ea typeface="+mj-ea"/>
              </a:rPr>
              <a:t>ERP</a:t>
            </a:r>
            <a:r>
              <a:rPr kumimoji="1" lang="zh-CN" altLang="en-US" sz="1400" dirty="0">
                <a:latin typeface="+mj-ea"/>
                <a:ea typeface="+mj-ea"/>
              </a:rPr>
              <a:t>服务器部署，并且可以在业务不中断情况下备份整个服务器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4</a:t>
            </a:r>
            <a:r>
              <a:rPr kumimoji="1" lang="zh-CN" altLang="en-US" sz="1400" dirty="0">
                <a:latin typeface="+mj-ea"/>
                <a:ea typeface="+mj-ea"/>
              </a:rPr>
              <a:t>、互联网出口网关       集成行为管理和</a:t>
            </a:r>
            <a:r>
              <a:rPr kumimoji="1" lang="en-US" altLang="zh-CN" sz="1400" dirty="0">
                <a:latin typeface="+mj-ea"/>
                <a:ea typeface="+mj-ea"/>
              </a:rPr>
              <a:t>VPN</a:t>
            </a:r>
            <a:r>
              <a:rPr kumimoji="1" lang="zh-CN" altLang="en-US" sz="1400" dirty="0">
                <a:latin typeface="+mj-ea"/>
                <a:ea typeface="+mj-ea"/>
              </a:rPr>
              <a:t>，防火墙。支持同时在线</a:t>
            </a:r>
            <a:r>
              <a:rPr kumimoji="1" lang="en-US" altLang="zh-CN" sz="1400" dirty="0">
                <a:latin typeface="+mj-ea"/>
                <a:ea typeface="+mj-ea"/>
              </a:rPr>
              <a:t>1000</a:t>
            </a:r>
            <a:r>
              <a:rPr kumimoji="1" lang="zh-CN" altLang="en-US" sz="1400" dirty="0">
                <a:latin typeface="+mj-ea"/>
                <a:ea typeface="+mj-ea"/>
              </a:rPr>
              <a:t>用户以上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5</a:t>
            </a:r>
            <a:r>
              <a:rPr kumimoji="1" lang="zh-CN" altLang="en-US" sz="1400" dirty="0">
                <a:latin typeface="+mj-ea"/>
                <a:ea typeface="+mj-ea"/>
              </a:rPr>
              <a:t>、远程桌面</a:t>
            </a:r>
            <a:r>
              <a:rPr kumimoji="1" lang="en-US" altLang="zh-CN" sz="1400" dirty="0">
                <a:latin typeface="+mj-ea"/>
                <a:ea typeface="+mj-ea"/>
              </a:rPr>
              <a:t>VDI           </a:t>
            </a:r>
            <a:r>
              <a:rPr kumimoji="1" lang="zh-CN" altLang="en-US" sz="1400" dirty="0">
                <a:latin typeface="+mj-ea"/>
                <a:ea typeface="+mj-ea"/>
              </a:rPr>
              <a:t>支持用户本地，异地调用公司资料，云办公</a:t>
            </a:r>
            <a:endParaRPr kumimoji="1" lang="en-US" altLang="zh-CN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+mj-ea"/>
                <a:ea typeface="+mj-ea"/>
              </a:rPr>
              <a:t>6</a:t>
            </a:r>
            <a:r>
              <a:rPr kumimoji="1" lang="zh-CN" altLang="en-US" sz="1400" dirty="0">
                <a:latin typeface="+mj-ea"/>
                <a:ea typeface="+mj-ea"/>
              </a:rPr>
              <a:t>、可扩展性                 支持分布式文件系统、多台服务器构建集群、集成</a:t>
            </a:r>
            <a:r>
              <a:rPr kumimoji="1" lang="en-US" altLang="zh-CN" sz="1400" dirty="0">
                <a:latin typeface="+mj-ea"/>
                <a:ea typeface="+mj-ea"/>
              </a:rPr>
              <a:t>HA</a:t>
            </a:r>
            <a:r>
              <a:rPr kumimoji="1" lang="zh-CN" altLang="en-US" sz="1400" dirty="0">
                <a:latin typeface="+mj-ea"/>
                <a:ea typeface="+mj-ea"/>
              </a:rPr>
              <a:t>和一键迁移功能</a:t>
            </a:r>
            <a:endParaRPr kumimoji="1" lang="en-US" altLang="zh-CN" sz="1400" dirty="0"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93FB7D4-3A60-441D-B89E-685C350B3D5E}"/>
              </a:ext>
            </a:extLst>
          </p:cNvPr>
          <p:cNvSpPr/>
          <p:nvPr/>
        </p:nvSpPr>
        <p:spPr>
          <a:xfrm>
            <a:off x="855004" y="3958807"/>
            <a:ext cx="134287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ea typeface="黑体" panose="02010609060101010101" pitchFamily="49" charset="-122"/>
              </a:rPr>
              <a:t>系统集成</a:t>
            </a:r>
            <a:endParaRPr kumimoji="1" lang="zh-CN" altLang="en-US" sz="1200" dirty="0">
              <a:ea typeface="黑体" panose="02010609060101010101" pitchFamily="49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359DF4-5D29-4803-A9BF-F4C454EE23B6}"/>
              </a:ext>
            </a:extLst>
          </p:cNvPr>
          <p:cNvGrpSpPr/>
          <p:nvPr/>
        </p:nvGrpSpPr>
        <p:grpSpPr>
          <a:xfrm>
            <a:off x="318896" y="3960975"/>
            <a:ext cx="369989" cy="399367"/>
            <a:chOff x="2696653" y="3513100"/>
            <a:chExt cx="324000" cy="324000"/>
          </a:xfrm>
        </p:grpSpPr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9FCC29B8-55D7-46CC-92F4-B56B690312B8}"/>
                </a:ext>
              </a:extLst>
            </p:cNvPr>
            <p:cNvCxnSpPr/>
            <p:nvPr/>
          </p:nvCxnSpPr>
          <p:spPr>
            <a:xfrm>
              <a:off x="2750653" y="3675100"/>
              <a:ext cx="21600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DD13C21-31A5-45E0-AEEC-6BA4037062A6}"/>
                </a:ext>
              </a:extLst>
            </p:cNvPr>
            <p:cNvSpPr/>
            <p:nvPr/>
          </p:nvSpPr>
          <p:spPr>
            <a:xfrm>
              <a:off x="2696653" y="3513100"/>
              <a:ext cx="324000" cy="324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scene3d>
              <a:camera prst="orthographicFront"/>
              <a:lightRig rig="threePt" dir="tl"/>
            </a:scene3d>
            <a:sp3d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111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851338"/>
            <a:ext cx="12192000" cy="898634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高效</a:t>
            </a:r>
            <a:r>
              <a:rPr lang="zh-CN" altLang="en-US" sz="2800" dirty="0">
                <a:solidFill>
                  <a:srgbClr val="00B050"/>
                </a:solidFill>
              </a:rPr>
              <a:t>的监视平台 </a:t>
            </a:r>
            <a:r>
              <a:rPr lang="zh-CN" altLang="en-US" sz="1100" dirty="0">
                <a:solidFill>
                  <a:schemeClr val="bg1"/>
                </a:solidFill>
              </a:rPr>
              <a:t>用户，管理员集中监控、统计示例，包括</a:t>
            </a:r>
            <a:r>
              <a:rPr lang="en-US" altLang="zh-CN" sz="1100" dirty="0">
                <a:solidFill>
                  <a:schemeClr val="bg1"/>
                </a:solidFill>
              </a:rPr>
              <a:t>CPU</a:t>
            </a:r>
            <a:r>
              <a:rPr lang="zh-CN" altLang="en-US" sz="1100" dirty="0">
                <a:solidFill>
                  <a:schemeClr val="bg1"/>
                </a:solidFill>
              </a:rPr>
              <a:t>，内存使用，网络实时流量等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45" y="1818619"/>
            <a:ext cx="10143027" cy="464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6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851338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 集中</a:t>
            </a:r>
            <a:r>
              <a:rPr lang="zh-CN" altLang="en-US" dirty="0">
                <a:solidFill>
                  <a:schemeClr val="bg1"/>
                </a:solidFill>
              </a:rPr>
              <a:t>运营</a:t>
            </a:r>
          </a:p>
        </p:txBody>
      </p:sp>
      <p:sp>
        <p:nvSpPr>
          <p:cNvPr id="4" name="标题 2"/>
          <p:cNvSpPr txBox="1">
            <a:spLocks/>
          </p:cNvSpPr>
          <p:nvPr/>
        </p:nvSpPr>
        <p:spPr>
          <a:xfrm>
            <a:off x="208801" y="1913969"/>
            <a:ext cx="9636368" cy="17886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zh-CN" altLang="en-US" sz="1400" dirty="0"/>
              <a:t>资源可计量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zh-CN" altLang="en-US" sz="1400" dirty="0"/>
              <a:t>按需投入资源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zh-CN" altLang="en-US" sz="1400" dirty="0"/>
              <a:t>集中监控使用</a:t>
            </a:r>
            <a:endParaRPr lang="en-US" altLang="zh-CN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69" y="314325"/>
            <a:ext cx="456247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6972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851338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 集群</a:t>
            </a:r>
            <a:r>
              <a:rPr lang="zh-CN" altLang="en-US" dirty="0">
                <a:solidFill>
                  <a:schemeClr val="bg1"/>
                </a:solidFill>
              </a:rPr>
              <a:t>热备份迁移</a:t>
            </a:r>
          </a:p>
        </p:txBody>
      </p:sp>
      <p:sp>
        <p:nvSpPr>
          <p:cNvPr id="4" name="标题 2"/>
          <p:cNvSpPr txBox="1">
            <a:spLocks/>
          </p:cNvSpPr>
          <p:nvPr/>
        </p:nvSpPr>
        <p:spPr>
          <a:xfrm>
            <a:off x="208801" y="1913969"/>
            <a:ext cx="9636368" cy="17886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1400" dirty="0"/>
          </a:p>
        </p:txBody>
      </p:sp>
      <p:pic>
        <p:nvPicPr>
          <p:cNvPr id="5" name="图片框 1048">
            <a:extLst>
              <a:ext uri="{FF2B5EF4-FFF2-40B4-BE49-F238E27FC236}">
                <a16:creationId xmlns:a16="http://schemas.microsoft.com/office/drawing/2014/main" id="{7DA84993-BFA3-4C78-9C2B-2D200A30D2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600" y="3121581"/>
            <a:ext cx="3552825" cy="255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FC63A4-AD6A-4616-9CBB-55C050991B92}"/>
              </a:ext>
            </a:extLst>
          </p:cNvPr>
          <p:cNvSpPr txBox="1"/>
          <p:nvPr/>
        </p:nvSpPr>
        <p:spPr>
          <a:xfrm>
            <a:off x="794276" y="2222862"/>
            <a:ext cx="4775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可以在业务不中断的情况下对内部</a:t>
            </a:r>
            <a:r>
              <a:rPr lang="en-US" altLang="zh-CN" dirty="0"/>
              <a:t>ERP</a:t>
            </a:r>
            <a:r>
              <a:rPr lang="zh-CN" altLang="en-US" dirty="0"/>
              <a:t>系统</a:t>
            </a:r>
            <a:endParaRPr lang="en-US" altLang="zh-CN" dirty="0"/>
          </a:p>
          <a:p>
            <a:r>
              <a:rPr lang="zh-CN" altLang="en-US" dirty="0"/>
              <a:t>、业务系统等服务器进行迁移备份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842EDF6-9254-4833-9577-15367434EFE6}"/>
              </a:ext>
            </a:extLst>
          </p:cNvPr>
          <p:cNvPicPr/>
          <p:nvPr/>
        </p:nvPicPr>
        <p:blipFill rotWithShape="1">
          <a:blip r:embed="rId4" cstate="print"/>
          <a:srcRect b="15936"/>
          <a:stretch/>
        </p:blipFill>
        <p:spPr bwMode="auto">
          <a:xfrm>
            <a:off x="8328407" y="4973637"/>
            <a:ext cx="3033524" cy="13609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38DA34A4-544C-4A31-88FA-5E455D9E6406}"/>
              </a:ext>
            </a:extLst>
          </p:cNvPr>
          <p:cNvSpPr/>
          <p:nvPr/>
        </p:nvSpPr>
        <p:spPr>
          <a:xfrm rot="957495">
            <a:off x="7153743" y="4684199"/>
            <a:ext cx="1771650" cy="68786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单向同步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111F8A-B809-4FD1-AA37-613F647E6BC5}"/>
              </a:ext>
            </a:extLst>
          </p:cNvPr>
          <p:cNvSpPr/>
          <p:nvPr/>
        </p:nvSpPr>
        <p:spPr>
          <a:xfrm>
            <a:off x="8985815" y="5539516"/>
            <a:ext cx="183998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b="1" cap="none" spc="0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公有云</a:t>
            </a: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C486EA0F-77C7-4CD9-A6FA-73003DA4910C}"/>
              </a:ext>
            </a:extLst>
          </p:cNvPr>
          <p:cNvSpPr/>
          <p:nvPr/>
        </p:nvSpPr>
        <p:spPr>
          <a:xfrm rot="20610733">
            <a:off x="7237266" y="3672863"/>
            <a:ext cx="1771650" cy="68786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单向同步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1FD8B91-70FC-4DAA-A08A-B8B406306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716" y="3789678"/>
            <a:ext cx="1200318" cy="12288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529790-0621-457D-86A4-05D7A50545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8361" y="3342083"/>
            <a:ext cx="1565999" cy="54098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412E996-B34E-4B72-8B99-E75F9DB2856C}"/>
              </a:ext>
            </a:extLst>
          </p:cNvPr>
          <p:cNvSpPr/>
          <p:nvPr/>
        </p:nvSpPr>
        <p:spPr>
          <a:xfrm>
            <a:off x="8909094" y="3778501"/>
            <a:ext cx="193230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异地服务器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FD75596-F47C-47DF-86E9-5296D4532BF4}"/>
              </a:ext>
            </a:extLst>
          </p:cNvPr>
          <p:cNvSpPr/>
          <p:nvPr/>
        </p:nvSpPr>
        <p:spPr>
          <a:xfrm>
            <a:off x="5447576" y="4973637"/>
            <a:ext cx="193230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文件存储</a:t>
            </a:r>
            <a:endParaRPr lang="zh-CN" altLang="en-US" sz="2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91C1ACD-D2BB-4060-BEB4-402973A34C10}"/>
              </a:ext>
            </a:extLst>
          </p:cNvPr>
          <p:cNvSpPr txBox="1"/>
          <p:nvPr/>
        </p:nvSpPr>
        <p:spPr>
          <a:xfrm>
            <a:off x="5943277" y="2222123"/>
            <a:ext cx="4301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文件服务器支持异地灾备、公有云备份</a:t>
            </a:r>
          </a:p>
        </p:txBody>
      </p:sp>
    </p:spTree>
    <p:extLst>
      <p:ext uri="{BB962C8B-B14F-4D97-AF65-F5344CB8AC3E}">
        <p14:creationId xmlns:p14="http://schemas.microsoft.com/office/powerpoint/2010/main" val="215315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269631" y="2119003"/>
            <a:ext cx="10808677" cy="3613582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B050"/>
                </a:solidFill>
                <a:latin typeface="+mj-ea"/>
                <a:ea typeface="+mj-ea"/>
                <a:cs typeface="Segoe UI" pitchFamily="34" charset="0"/>
              </a:rPr>
              <a:t>硬件规格</a:t>
            </a:r>
            <a:endParaRPr lang="en-US" altLang="zh-CN" sz="2000" kern="0" dirty="0">
              <a:solidFill>
                <a:srgbClr val="00B050"/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srgbClr val="00B050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企业核心交换机：</a:t>
            </a:r>
            <a:r>
              <a:rPr lang="zh-CN" altLang="en-US" sz="1400" dirty="0">
                <a:latin typeface="+mj-ea"/>
                <a:ea typeface="+mj-ea"/>
              </a:rPr>
              <a:t>按需</a:t>
            </a:r>
            <a:r>
              <a:rPr lang="zh-CN" altLang="en-US" sz="1400" dirty="0">
                <a:solidFill>
                  <a:srgbClr val="00B050"/>
                </a:solidFill>
                <a:latin typeface="+mj-ea"/>
                <a:ea typeface="+mj-ea"/>
              </a:rPr>
              <a:t> </a:t>
            </a: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br>
              <a:rPr lang="en-US" altLang="zh-CN" dirty="0">
                <a:latin typeface="+mj-ea"/>
                <a:ea typeface="+mj-ea"/>
              </a:rPr>
            </a:br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控制、带管理交换机：</a:t>
            </a:r>
            <a:r>
              <a:rPr lang="zh-CN" altLang="en-US" sz="1400" dirty="0">
                <a:latin typeface="+mj-ea"/>
                <a:ea typeface="+mj-ea"/>
              </a:rPr>
              <a:t>普通千兆交换机，华三，华为等</a:t>
            </a: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br>
              <a:rPr lang="zh-CN" altLang="en-US" dirty="0">
                <a:latin typeface="+mj-ea"/>
                <a:ea typeface="+mj-ea"/>
              </a:rPr>
            </a:br>
            <a:r>
              <a:rPr lang="en-US" altLang="zh-CN" dirty="0">
                <a:solidFill>
                  <a:srgbClr val="00B050"/>
                </a:solidFill>
                <a:latin typeface="+mj-ea"/>
                <a:ea typeface="+mj-ea"/>
              </a:rPr>
              <a:t>UPS</a:t>
            </a:r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保护系统：</a:t>
            </a:r>
            <a:r>
              <a:rPr lang="zh-CN" altLang="en-US" sz="1400" dirty="0">
                <a:latin typeface="+mj-ea"/>
                <a:ea typeface="+mj-ea"/>
              </a:rPr>
              <a:t>最少支持</a:t>
            </a:r>
            <a:r>
              <a:rPr lang="en-US" altLang="zh-CN" sz="1400" dirty="0">
                <a:latin typeface="+mj-ea"/>
                <a:ea typeface="+mj-ea"/>
              </a:rPr>
              <a:t>15</a:t>
            </a:r>
            <a:r>
              <a:rPr lang="zh-CN" altLang="en-US" sz="1400" dirty="0">
                <a:latin typeface="+mj-ea"/>
                <a:ea typeface="+mj-ea"/>
              </a:rPr>
              <a:t>分钟以上，以备系统在市电断开后自动关机</a:t>
            </a:r>
            <a:br>
              <a:rPr lang="zh-CN" altLang="en-US" sz="1400" dirty="0">
                <a:latin typeface="+mj-ea"/>
                <a:ea typeface="+mj-ea"/>
              </a:rPr>
            </a:b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srgbClr val="00B050"/>
                </a:solidFill>
                <a:latin typeface="+mj-ea"/>
                <a:ea typeface="+mj-ea"/>
              </a:rPr>
              <a:t>N*</a:t>
            </a:r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虚拟机服务器</a:t>
            </a:r>
            <a:r>
              <a:rPr lang="en-US" altLang="zh-CN" dirty="0">
                <a:solidFill>
                  <a:srgbClr val="00B050"/>
                </a:solidFill>
                <a:latin typeface="+mj-ea"/>
                <a:ea typeface="+mj-ea"/>
              </a:rPr>
              <a:t>: </a:t>
            </a:r>
            <a:r>
              <a:rPr lang="zh-CN" altLang="en-US" sz="1400" dirty="0">
                <a:latin typeface="+mj-ea"/>
                <a:ea typeface="+mj-ea"/>
              </a:rPr>
              <a:t>至强双路处理器</a:t>
            </a:r>
            <a:r>
              <a:rPr lang="en-US" altLang="zh-CN" sz="1400" dirty="0">
                <a:latin typeface="+mj-ea"/>
                <a:ea typeface="+mj-ea"/>
              </a:rPr>
              <a:t>/64G</a:t>
            </a:r>
            <a:r>
              <a:rPr lang="zh-CN" altLang="en-US" sz="1400" dirty="0">
                <a:latin typeface="+mj-ea"/>
                <a:ea typeface="+mj-ea"/>
              </a:rPr>
              <a:t>以上</a:t>
            </a:r>
            <a:r>
              <a:rPr lang="en-US" altLang="zh-CN" sz="1400" dirty="0">
                <a:latin typeface="+mj-ea"/>
                <a:ea typeface="+mj-ea"/>
              </a:rPr>
              <a:t>/2*500G SSD</a:t>
            </a:r>
            <a:r>
              <a:rPr lang="zh-CN" altLang="en-US" sz="1400" dirty="0">
                <a:latin typeface="+mj-ea"/>
                <a:ea typeface="+mj-ea"/>
              </a:rPr>
              <a:t>硬盘</a:t>
            </a:r>
            <a:r>
              <a:rPr lang="en-US" altLang="zh-CN" sz="1400" dirty="0">
                <a:latin typeface="+mj-ea"/>
                <a:ea typeface="+mj-ea"/>
              </a:rPr>
              <a:t>/N*8T SAS(SATA) 7200</a:t>
            </a:r>
            <a:r>
              <a:rPr lang="zh-CN" altLang="en-US" sz="1400" dirty="0">
                <a:latin typeface="+mj-ea"/>
                <a:ea typeface="+mj-ea"/>
              </a:rPr>
              <a:t>转</a:t>
            </a:r>
            <a:r>
              <a:rPr lang="en-US" altLang="zh-CN" sz="1400" dirty="0">
                <a:latin typeface="+mj-ea"/>
                <a:ea typeface="+mj-ea"/>
              </a:rPr>
              <a:t>/2*495W/RAID H710/</a:t>
            </a:r>
            <a:r>
              <a:rPr lang="zh-CN" altLang="en-US" sz="1400" dirty="0">
                <a:latin typeface="+mj-ea"/>
                <a:ea typeface="+mj-ea"/>
              </a:rPr>
              <a:t>集成四</a:t>
            </a:r>
            <a:r>
              <a:rPr lang="en-US" altLang="zh-CN" sz="1400" dirty="0">
                <a:latin typeface="+mj-ea"/>
                <a:ea typeface="+mj-ea"/>
              </a:rPr>
              <a:t>1000M</a:t>
            </a:r>
            <a:r>
              <a:rPr lang="zh-CN" altLang="en-US" sz="1400" dirty="0">
                <a:latin typeface="+mj-ea"/>
                <a:ea typeface="+mj-ea"/>
              </a:rPr>
              <a:t>网口</a:t>
            </a: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latin typeface="+mj-ea"/>
                <a:ea typeface="+mj-ea"/>
              </a:rPr>
              <a:t>根据客户具体情况配置专业防火墙、堡垒机等安全设备。</a:t>
            </a:r>
            <a:endParaRPr lang="en-US" altLang="zh-CN" sz="1400" dirty="0">
              <a:latin typeface="+mj-ea"/>
              <a:ea typeface="+mj-ea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</p:txBody>
      </p:sp>
      <p:sp>
        <p:nvSpPr>
          <p:cNvPr id="20" name="标题 2"/>
          <p:cNvSpPr>
            <a:spLocks noGrp="1"/>
          </p:cNvSpPr>
          <p:nvPr>
            <p:ph type="title"/>
          </p:nvPr>
        </p:nvSpPr>
        <p:spPr>
          <a:xfrm>
            <a:off x="0" y="347245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实施</a:t>
            </a:r>
            <a:r>
              <a:rPr lang="zh-CN" altLang="en-US" dirty="0">
                <a:solidFill>
                  <a:schemeClr val="bg1"/>
                </a:solidFill>
              </a:rPr>
              <a:t>平台</a:t>
            </a:r>
          </a:p>
        </p:txBody>
      </p:sp>
    </p:spTree>
    <p:extLst>
      <p:ext uri="{BB962C8B-B14F-4D97-AF65-F5344CB8AC3E}">
        <p14:creationId xmlns:p14="http://schemas.microsoft.com/office/powerpoint/2010/main" val="997453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269631" y="2119003"/>
            <a:ext cx="10808677" cy="3613582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一、硬件上机                                  </a:t>
            </a:r>
            <a:r>
              <a:rPr lang="en-US" altLang="zh-CN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3-7</a:t>
            </a: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天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二、虚拟化平台建设                        </a:t>
            </a:r>
            <a:r>
              <a:rPr lang="en-US" altLang="zh-CN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3-7</a:t>
            </a: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天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三、域控部署</a:t>
            </a:r>
            <a:r>
              <a:rPr lang="en-US" altLang="zh-CN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		  xxx</a:t>
            </a: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天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四、文件服务器部署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五、网络环境整理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六、</a:t>
            </a:r>
            <a:r>
              <a:rPr lang="en-US" altLang="zh-CN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ERP</a:t>
            </a: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协同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七、备份及保护策略配置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八、技术支持及保修                                   </a:t>
            </a:r>
            <a:r>
              <a:rPr lang="en-US" altLang="zh-CN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1</a:t>
            </a:r>
            <a:r>
              <a:rPr lang="zh-CN" altLang="en-US" sz="1400" kern="0" dirty="0">
                <a:solidFill>
                  <a:srgbClr val="6EA0B0">
                    <a:lumMod val="75000"/>
                  </a:srgbClr>
                </a:solidFill>
                <a:latin typeface="+mj-ea"/>
                <a:ea typeface="+mj-ea"/>
                <a:cs typeface="Segoe UI" pitchFamily="34" charset="0"/>
              </a:rPr>
              <a:t>年</a:t>
            </a: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  <a:p>
            <a:pPr defTabSz="91409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solidFill>
                <a:srgbClr val="6EA0B0">
                  <a:lumMod val="75000"/>
                </a:srgbClr>
              </a:solidFill>
              <a:latin typeface="+mj-ea"/>
              <a:ea typeface="+mj-ea"/>
              <a:cs typeface="Segoe UI" pitchFamily="34" charset="0"/>
            </a:endParaRPr>
          </a:p>
        </p:txBody>
      </p:sp>
      <p:sp>
        <p:nvSpPr>
          <p:cNvPr id="20" name="标题 2"/>
          <p:cNvSpPr>
            <a:spLocks noGrp="1"/>
          </p:cNvSpPr>
          <p:nvPr>
            <p:ph type="title"/>
          </p:nvPr>
        </p:nvSpPr>
        <p:spPr>
          <a:xfrm>
            <a:off x="0" y="347245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部署</a:t>
            </a:r>
            <a:r>
              <a:rPr lang="zh-CN" altLang="en-US" dirty="0">
                <a:solidFill>
                  <a:schemeClr val="bg1"/>
                </a:solidFill>
              </a:rPr>
              <a:t>时间</a:t>
            </a:r>
          </a:p>
        </p:txBody>
      </p:sp>
    </p:spTree>
    <p:extLst>
      <p:ext uri="{BB962C8B-B14F-4D97-AF65-F5344CB8AC3E}">
        <p14:creationId xmlns:p14="http://schemas.microsoft.com/office/powerpoint/2010/main" val="1393497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2"/>
          <p:cNvSpPr>
            <a:spLocks noGrp="1"/>
          </p:cNvSpPr>
          <p:nvPr>
            <p:ph type="title"/>
          </p:nvPr>
        </p:nvSpPr>
        <p:spPr>
          <a:xfrm>
            <a:off x="0" y="347245"/>
            <a:ext cx="12192000" cy="898634"/>
          </a:xfrm>
          <a:solidFill>
            <a:schemeClr val="tx1"/>
          </a:solidFill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</a:rPr>
              <a:t>费用</a:t>
            </a:r>
            <a:r>
              <a:rPr lang="zh-CN" altLang="en-US" dirty="0">
                <a:solidFill>
                  <a:schemeClr val="bg1"/>
                </a:solidFill>
              </a:rPr>
              <a:t>预算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811F9BD-54B7-4808-8DAF-0F53006A9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948717"/>
              </p:ext>
            </p:extLst>
          </p:nvPr>
        </p:nvGraphicFramePr>
        <p:xfrm>
          <a:off x="1330325" y="1784350"/>
          <a:ext cx="7835899" cy="35756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8505">
                  <a:extLst>
                    <a:ext uri="{9D8B030D-6E8A-4147-A177-3AD203B41FA5}">
                      <a16:colId xmlns:a16="http://schemas.microsoft.com/office/drawing/2014/main" val="286993727"/>
                    </a:ext>
                  </a:extLst>
                </a:gridCol>
                <a:gridCol w="5338326">
                  <a:extLst>
                    <a:ext uri="{9D8B030D-6E8A-4147-A177-3AD203B41FA5}">
                      <a16:colId xmlns:a16="http://schemas.microsoft.com/office/drawing/2014/main" val="3220638493"/>
                    </a:ext>
                  </a:extLst>
                </a:gridCol>
                <a:gridCol w="686356">
                  <a:extLst>
                    <a:ext uri="{9D8B030D-6E8A-4147-A177-3AD203B41FA5}">
                      <a16:colId xmlns:a16="http://schemas.microsoft.com/office/drawing/2014/main" val="2279106655"/>
                    </a:ext>
                  </a:extLst>
                </a:gridCol>
                <a:gridCol w="686356">
                  <a:extLst>
                    <a:ext uri="{9D8B030D-6E8A-4147-A177-3AD203B41FA5}">
                      <a16:colId xmlns:a16="http://schemas.microsoft.com/office/drawing/2014/main" val="1344200675"/>
                    </a:ext>
                  </a:extLst>
                </a:gridCol>
                <a:gridCol w="686356">
                  <a:extLst>
                    <a:ext uri="{9D8B030D-6E8A-4147-A177-3AD203B41FA5}">
                      <a16:colId xmlns:a16="http://schemas.microsoft.com/office/drawing/2014/main" val="564879317"/>
                    </a:ext>
                  </a:extLst>
                </a:gridCol>
              </a:tblGrid>
              <a:tr h="2667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一、硬件部份（入门）</a:t>
                      </a:r>
                      <a:endParaRPr lang="zh-CN" alt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13223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至强双路处理器</a:t>
                      </a:r>
                      <a:r>
                        <a:rPr lang="en-US" altLang="zh-CN" sz="1200" u="none" strike="noStrike">
                          <a:effectLst/>
                        </a:rPr>
                        <a:t>/64</a:t>
                      </a:r>
                      <a:r>
                        <a:rPr lang="en-US" sz="1200" u="none" strike="noStrike">
                          <a:effectLst/>
                        </a:rPr>
                        <a:t>G</a:t>
                      </a:r>
                      <a:r>
                        <a:rPr lang="zh-CN" altLang="en-US" sz="1200" u="none" strike="noStrike">
                          <a:effectLst/>
                        </a:rPr>
                        <a:t>以上</a:t>
                      </a:r>
                      <a:r>
                        <a:rPr lang="en-US" altLang="zh-CN" sz="1200" u="none" strike="noStrike">
                          <a:effectLst/>
                        </a:rPr>
                        <a:t>/2*500</a:t>
                      </a:r>
                      <a:r>
                        <a:rPr lang="en-US" sz="1200" u="none" strike="noStrike">
                          <a:effectLst/>
                        </a:rPr>
                        <a:t>G SSD</a:t>
                      </a:r>
                      <a:r>
                        <a:rPr lang="zh-CN" altLang="en-US" sz="1200" u="none" strike="noStrike">
                          <a:effectLst/>
                        </a:rPr>
                        <a:t>硬盘</a:t>
                      </a:r>
                      <a:r>
                        <a:rPr lang="en-US" altLang="zh-CN" sz="1200" u="none" strike="noStrike">
                          <a:effectLst/>
                        </a:rPr>
                        <a:t>/</a:t>
                      </a:r>
                      <a:r>
                        <a:rPr lang="en-US" sz="1200" u="none" strike="noStrike">
                          <a:effectLst/>
                        </a:rPr>
                        <a:t>N*8T SAS(SATA) 7200</a:t>
                      </a:r>
                      <a:r>
                        <a:rPr lang="zh-CN" altLang="en-US" sz="1200" u="none" strike="noStrike">
                          <a:effectLst/>
                        </a:rPr>
                        <a:t>转</a:t>
                      </a:r>
                      <a:r>
                        <a:rPr lang="en-US" altLang="zh-CN" sz="1200" u="none" strike="noStrike">
                          <a:effectLst/>
                        </a:rPr>
                        <a:t>/2*495</a:t>
                      </a:r>
                      <a:r>
                        <a:rPr lang="en-US" sz="1200" u="none" strike="noStrike">
                          <a:effectLst/>
                        </a:rPr>
                        <a:t>W/RAID H710/</a:t>
                      </a:r>
                      <a:r>
                        <a:rPr lang="zh-CN" altLang="en-US" sz="1200" u="none" strike="noStrike">
                          <a:effectLst/>
                        </a:rPr>
                        <a:t>集成四</a:t>
                      </a:r>
                      <a:r>
                        <a:rPr lang="en-US" altLang="zh-CN" sz="1200" u="none" strike="noStrike">
                          <a:effectLst/>
                        </a:rPr>
                        <a:t>1000</a:t>
                      </a:r>
                      <a:r>
                        <a:rPr lang="en-US" sz="1200" u="none" strike="noStrike">
                          <a:effectLst/>
                        </a:rPr>
                        <a:t>M</a:t>
                      </a:r>
                      <a:r>
                        <a:rPr lang="zh-CN" altLang="en-US" sz="1200" u="none" strike="noStrike">
                          <a:effectLst/>
                        </a:rPr>
                        <a:t>网口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台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73159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2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 dirty="0">
                          <a:effectLst/>
                        </a:rPr>
                        <a:t>科士达</a:t>
                      </a:r>
                      <a:r>
                        <a:rPr lang="en-US" sz="1200" u="none" strike="noStrike" dirty="0">
                          <a:effectLst/>
                        </a:rPr>
                        <a:t>YDC9102S 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台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38263896"/>
                  </a:ext>
                </a:extLst>
              </a:tr>
              <a:tr h="2667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二、技术调试部份</a:t>
                      </a:r>
                      <a:endParaRPr lang="zh-CN" alt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6855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虚拟化平台部署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8680832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2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文件服务器部署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4689639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3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u="none" strike="noStrike" dirty="0">
                          <a:effectLst/>
                        </a:rPr>
                        <a:t>ERP</a:t>
                      </a:r>
                      <a:r>
                        <a:rPr lang="zh-CN" altLang="en-US" sz="1200" u="none" strike="noStrike" dirty="0">
                          <a:effectLst/>
                        </a:rPr>
                        <a:t>服务器协同</a:t>
                      </a:r>
                      <a:r>
                        <a:rPr lang="en-US" altLang="zh-CN" sz="1200" u="none" strike="noStrike" dirty="0">
                          <a:effectLst/>
                        </a:rPr>
                        <a:t>/</a:t>
                      </a:r>
                      <a:r>
                        <a:rPr lang="zh-CN" altLang="en-US" sz="1200" u="none" strike="noStrike" dirty="0">
                          <a:effectLst/>
                        </a:rPr>
                        <a:t>迁移</a:t>
                      </a:r>
                      <a:endParaRPr lang="zh-CN" alt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8001937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4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 dirty="0">
                          <a:effectLst/>
                        </a:rPr>
                        <a:t>域控部署及客户端加域调试、策略分发</a:t>
                      </a:r>
                      <a:endParaRPr lang="zh-CN" alt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0793511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5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网络环境整理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36195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互联网出口网关及</a:t>
                      </a:r>
                      <a:r>
                        <a:rPr lang="en-US" altLang="zh-CN" sz="1200" u="none" strike="noStrike">
                          <a:effectLst/>
                        </a:rPr>
                        <a:t>VPN</a:t>
                      </a:r>
                      <a:r>
                        <a:rPr lang="zh-CN" altLang="en-US" sz="1200" u="none" strike="noStrike">
                          <a:effectLst/>
                        </a:rPr>
                        <a:t>调试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项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548208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7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技术支持及维保服务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</a:t>
                      </a:r>
                      <a:endParaRPr lang="en-US" altLang="zh-CN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年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27753426"/>
                  </a:ext>
                </a:extLst>
              </a:tr>
              <a:tr h="2667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>
                          <a:effectLst/>
                        </a:rPr>
                        <a:t>税金：</a:t>
                      </a:r>
                      <a:endParaRPr lang="zh-CN" alt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　</a:t>
                      </a:r>
                      <a:endParaRPr lang="zh-CN" alt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658190"/>
                  </a:ext>
                </a:extLst>
              </a:tr>
              <a:tr h="2667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合计：</a:t>
                      </a:r>
                      <a:endParaRPr lang="zh-CN" altLang="en-US" sz="1200" b="1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09893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CE1C6856-D484-498C-A8DF-47F227EA5BD8}"/>
              </a:ext>
            </a:extLst>
          </p:cNvPr>
          <p:cNvSpPr txBox="1"/>
          <p:nvPr/>
        </p:nvSpPr>
        <p:spPr>
          <a:xfrm>
            <a:off x="1330325" y="5395992"/>
            <a:ext cx="6308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/>
              <a:t>备注：虚拟化平台版权我方负责，其它相关软件版权问题有购买方负责</a:t>
            </a:r>
          </a:p>
        </p:txBody>
      </p:sp>
    </p:spTree>
    <p:extLst>
      <p:ext uri="{BB962C8B-B14F-4D97-AF65-F5344CB8AC3E}">
        <p14:creationId xmlns:p14="http://schemas.microsoft.com/office/powerpoint/2010/main" val="2056039313"/>
      </p:ext>
    </p:extLst>
  </p:cSld>
  <p:clrMapOvr>
    <a:masterClrMapping/>
  </p:clrMapOvr>
</p:sld>
</file>

<file path=ppt/theme/theme1.xml><?xml version="1.0" encoding="utf-8"?>
<a:theme xmlns:a="http://schemas.openxmlformats.org/drawingml/2006/main" name="yunshan002简化版">
  <a:themeElements>
    <a:clrScheme name="蓝绿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unshan002简化版" id="{633EF9C7-11BD-4BB8-A2C5-F1F60E9B5C5E}" vid="{23F1151B-A8A4-4727-AA32-A0298DB91ABB}"/>
    </a:ext>
  </a:extLst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yunshan002简化版</Template>
  <TotalTime>6321</TotalTime>
  <Words>591</Words>
  <Application>Microsoft Office PowerPoint</Application>
  <PresentationFormat>宽屏</PresentationFormat>
  <Paragraphs>115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Microsoft JhengHei Light</vt:lpstr>
      <vt:lpstr>宋体</vt:lpstr>
      <vt:lpstr>微软雅黑</vt:lpstr>
      <vt:lpstr>Arial</vt:lpstr>
      <vt:lpstr>Arial Black</vt:lpstr>
      <vt:lpstr>Calibri</vt:lpstr>
      <vt:lpstr>yunshan002简化版</vt:lpstr>
      <vt:lpstr>6_Office 主题</vt:lpstr>
      <vt:lpstr>中小型企业私有云建设方案</vt:lpstr>
      <vt:lpstr>目录</vt:lpstr>
      <vt:lpstr> 理解 企业云计算</vt:lpstr>
      <vt:lpstr>高效的监视平台 用户，管理员集中监控、统计示例，包括CPU，内存使用，网络实时流量等</vt:lpstr>
      <vt:lpstr> 集中运营</vt:lpstr>
      <vt:lpstr> 集群热备份迁移</vt:lpstr>
      <vt:lpstr>实施平台</vt:lpstr>
      <vt:lpstr>部署时间</vt:lpstr>
      <vt:lpstr>费用预算</vt:lpstr>
      <vt:lpstr>联络方式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骆怡航</dc:creator>
  <cp:lastModifiedBy>li yuan</cp:lastModifiedBy>
  <cp:revision>1072</cp:revision>
  <dcterms:created xsi:type="dcterms:W3CDTF">2015-05-29T11:27:43Z</dcterms:created>
  <dcterms:modified xsi:type="dcterms:W3CDTF">2023-12-27T10:06:44Z</dcterms:modified>
</cp:coreProperties>
</file>